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069"/>
    <p:restoredTop sz="93556"/>
  </p:normalViewPr>
  <p:slideViewPr>
    <p:cSldViewPr snapToGrid="0" snapToObjects="1">
      <p:cViewPr varScale="1">
        <p:scale>
          <a:sx n="79" d="100"/>
          <a:sy n="79" d="100"/>
        </p:scale>
        <p:origin x="208" y="1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2240" y="2386744"/>
            <a:ext cx="693952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5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21396" y="4352544"/>
            <a:ext cx="5101209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19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E0420-AA6B-9D43-AA96-60D025E4BB5F}" type="datetimeFigureOut">
              <a:rPr lang="en-US" smtClean="0"/>
              <a:t>2/5/18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64375-08C4-E446-96F3-215B155990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40287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E0420-AA6B-9D43-AA96-60D025E4BB5F}" type="datetimeFigureOut">
              <a:rPr lang="en-US" smtClean="0"/>
              <a:t>2/5/18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64375-08C4-E446-96F3-215B155990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103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89834" y="937260"/>
            <a:ext cx="1053966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06046" y="937260"/>
            <a:ext cx="4716174" cy="498348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E0420-AA6B-9D43-AA96-60D025E4BB5F}" type="datetimeFigureOut">
              <a:rPr lang="en-US" smtClean="0"/>
              <a:t>2/5/18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64375-08C4-E446-96F3-215B155990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6858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E0420-AA6B-9D43-AA96-60D025E4BB5F}" type="datetimeFigureOut">
              <a:rPr lang="en-US" smtClean="0"/>
              <a:t>2/5/18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64375-08C4-E446-96F3-215B155990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81693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2386744"/>
            <a:ext cx="6940296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5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1396" y="4352465"/>
            <a:ext cx="5101209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1900">
                <a:solidFill>
                  <a:schemeClr val="tx1"/>
                </a:solidFill>
              </a:defRPr>
            </a:lvl1pPr>
            <a:lvl2pPr marL="45720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E0420-AA6B-9D43-AA96-60D025E4BB5F}" type="datetimeFigureOut">
              <a:rPr lang="en-US" smtClean="0"/>
              <a:t>2/5/18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64375-08C4-E446-96F3-215B155990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602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2239" y="2638044"/>
            <a:ext cx="3288023" cy="310198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3737" y="2638044"/>
            <a:ext cx="3290516" cy="310198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E0420-AA6B-9D43-AA96-60D025E4BB5F}" type="datetimeFigureOut">
              <a:rPr lang="en-US" smtClean="0"/>
              <a:t>2/5/18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64375-08C4-E446-96F3-215B155990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4763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2239" y="2313434"/>
            <a:ext cx="3288024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2239" y="3143250"/>
            <a:ext cx="3288024" cy="259677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3737" y="3143250"/>
            <a:ext cx="3290516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753737" y="2313434"/>
            <a:ext cx="3290516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E0420-AA6B-9D43-AA96-60D025E4BB5F}" type="datetimeFigureOut">
              <a:rPr lang="en-US" smtClean="0"/>
              <a:t>2/5/18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64375-08C4-E446-96F3-215B15599011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00002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E0420-AA6B-9D43-AA96-60D025E4BB5F}" type="datetimeFigureOut">
              <a:rPr lang="en-US" smtClean="0"/>
              <a:t>2/5/18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64375-08C4-E446-96F3-215B155990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9562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E0420-AA6B-9D43-AA96-60D025E4BB5F}" type="datetimeFigureOut">
              <a:rPr lang="en-US" smtClean="0"/>
              <a:t>2/5/18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64375-08C4-E446-96F3-215B155990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88378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4572000" y="0"/>
            <a:ext cx="457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703" y="2243829"/>
            <a:ext cx="3290594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1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52060" y="804672"/>
            <a:ext cx="361188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2965" y="3549918"/>
            <a:ext cx="284607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E0420-AA6B-9D43-AA96-60D025E4BB5F}" type="datetimeFigureOut">
              <a:rPr lang="en-US" smtClean="0"/>
              <a:t>2/5/18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640703" y="6236208"/>
            <a:ext cx="3806398" cy="320040"/>
          </a:xfrm>
        </p:spPr>
        <p:txBody>
          <a:bodyPr>
            <a:normAutofit/>
          </a:bodyPr>
          <a:lstStyle>
            <a:lvl1pPr>
              <a:defRPr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64375-08C4-E446-96F3-215B155990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505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0" y="2243828"/>
            <a:ext cx="3291840" cy="1143000"/>
          </a:xfrm>
          <a:solidFill>
            <a:srgbClr val="FFFFFF"/>
          </a:solidFill>
          <a:ln>
            <a:solidFill>
              <a:srgbClr val="262626"/>
            </a:solidFill>
          </a:ln>
        </p:spPr>
        <p:txBody>
          <a:bodyPr anchor="ctr" anchorCtr="1">
            <a:noAutofit/>
          </a:bodyPr>
          <a:lstStyle>
            <a:lvl1pPr>
              <a:defRPr sz="21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72000" y="0"/>
            <a:ext cx="4576573" cy="6858000"/>
          </a:xfrm>
          <a:solidFill>
            <a:schemeClr val="bg1"/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2965" y="3549919"/>
            <a:ext cx="284607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3FE0420-AA6B-9D43-AA96-60D025E4BB5F}" type="datetimeFigureOut">
              <a:rPr lang="en-US" smtClean="0"/>
              <a:t>2/5/18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40080" y="6236208"/>
            <a:ext cx="3803904" cy="320040"/>
          </a:xfrm>
        </p:spPr>
        <p:txBody>
          <a:bodyPr>
            <a:normAutofit/>
          </a:bodyPr>
          <a:lstStyle>
            <a:lvl1pPr>
              <a:defRPr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64375-08C4-E446-96F3-215B155990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3323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06045" y="964692"/>
            <a:ext cx="5937755" cy="1188720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6045" y="2638045"/>
            <a:ext cx="5937755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78943" y="6238816"/>
            <a:ext cx="2065310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03FE0420-AA6B-9D43-AA96-60D025E4BB5F}" type="datetimeFigureOut">
              <a:rPr lang="en-US" smtClean="0"/>
              <a:t>2/5/18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02239" y="6236208"/>
            <a:ext cx="4556664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40112" y="6217920"/>
            <a:ext cx="365760" cy="365760"/>
          </a:xfrm>
          <a:prstGeom prst="ellipse">
            <a:avLst/>
          </a:prstGeom>
          <a:solidFill>
            <a:srgbClr val="1D1D1D">
              <a:alpha val="69804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01664375-08C4-E446-96F3-215B155990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31084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3" r:id="rId1"/>
    <p:sldLayoutId id="2147483944" r:id="rId2"/>
    <p:sldLayoutId id="2147483945" r:id="rId3"/>
    <p:sldLayoutId id="2147483946" r:id="rId4"/>
    <p:sldLayoutId id="2147483947" r:id="rId5"/>
    <p:sldLayoutId id="2147483948" r:id="rId6"/>
    <p:sldLayoutId id="2147483949" r:id="rId7"/>
    <p:sldLayoutId id="2147483950" r:id="rId8"/>
    <p:sldLayoutId id="2147483951" r:id="rId9"/>
    <p:sldLayoutId id="2147483952" r:id="rId10"/>
    <p:sldLayoutId id="2147483953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600" kern="1200" cap="all" spc="20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44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59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28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yourcoderepository.org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3296B4-476B-0143-96C6-A7CC65890CA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Project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CF0DDFA-991B-E842-85B5-17B1F9CD079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Team members</a:t>
            </a:r>
          </a:p>
          <a:p>
            <a:r>
              <a:rPr lang="en-US" dirty="0"/>
              <a:t>Affiliations</a:t>
            </a:r>
          </a:p>
          <a:p>
            <a:r>
              <a:rPr lang="en-US" dirty="0"/>
              <a:t>Date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F2C6B8A-2296-604A-A72B-72834725B2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44396" y="5912318"/>
            <a:ext cx="1997364" cy="5888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61735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D07D77-D39F-C441-B888-8920DAB112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Acknowledgements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FE7614-E14A-0340-9917-F067A0D6DE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would like to thank…</a:t>
            </a:r>
          </a:p>
          <a:p>
            <a:pPr lvl="1"/>
            <a:r>
              <a:rPr lang="en-US" dirty="0"/>
              <a:t>Colleagues?</a:t>
            </a:r>
          </a:p>
          <a:p>
            <a:pPr lvl="1"/>
            <a:r>
              <a:rPr lang="en-US" dirty="0"/>
              <a:t>Funders?</a:t>
            </a:r>
          </a:p>
          <a:p>
            <a:pPr lvl="1"/>
            <a:r>
              <a:rPr lang="en-US" dirty="0" err="1"/>
              <a:t>etc</a:t>
            </a:r>
            <a:r>
              <a:rPr lang="en-US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40807450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B9BE62-DD19-0040-A95E-69B8A65E59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D3A78B-5F08-8448-B144-7DE868ABD0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06045" y="2638045"/>
            <a:ext cx="5937755" cy="3101983"/>
          </a:xfrm>
        </p:spPr>
        <p:txBody>
          <a:bodyPr/>
          <a:lstStyle/>
          <a:p>
            <a:r>
              <a:rPr lang="en-US" dirty="0"/>
              <a:t>Brief literature review and motivation</a:t>
            </a:r>
          </a:p>
          <a:p>
            <a:r>
              <a:rPr lang="en-US" dirty="0"/>
              <a:t>We have limited understanding of X</a:t>
            </a:r>
          </a:p>
          <a:p>
            <a:r>
              <a:rPr lang="en-US" dirty="0"/>
              <a:t>We can study it in MIMIC-III</a:t>
            </a:r>
          </a:p>
        </p:txBody>
      </p:sp>
      <p:pic>
        <p:nvPicPr>
          <p:cNvPr id="4" name="Shape 97">
            <a:extLst>
              <a:ext uri="{FF2B5EF4-FFF2-40B4-BE49-F238E27FC236}">
                <a16:creationId xmlns:a16="http://schemas.microsoft.com/office/drawing/2014/main" id="{E43B9776-3C2D-3743-9462-5E1C4D8184BA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606045" y="4478204"/>
            <a:ext cx="3661045" cy="1746457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Shape 96">
            <a:extLst>
              <a:ext uri="{FF2B5EF4-FFF2-40B4-BE49-F238E27FC236}">
                <a16:creationId xmlns:a16="http://schemas.microsoft.com/office/drawing/2014/main" id="{C87594F3-5FF6-C34E-828A-4B097F80F92A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 r="42568"/>
          <a:stretch/>
        </p:blipFill>
        <p:spPr>
          <a:xfrm>
            <a:off x="5485430" y="3835338"/>
            <a:ext cx="2058370" cy="238932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041976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1D6AC6-26B9-D642-8D67-A6852A2086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Study aim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6035E9-5E95-C140-9090-038D38AB7C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detailed and testable hypothesis</a:t>
            </a:r>
          </a:p>
          <a:p>
            <a:r>
              <a:rPr lang="en-US" dirty="0"/>
              <a:t>e.g. Patients with one or more episodes of hypoglycemia (≤70 mg/</a:t>
            </a:r>
            <a:r>
              <a:rPr lang="en-US" dirty="0" err="1"/>
              <a:t>dL</a:t>
            </a:r>
            <a:r>
              <a:rPr lang="en-US" dirty="0"/>
              <a:t>) have a higher in-hospital mortality than patients with no episodes.</a:t>
            </a:r>
          </a:p>
        </p:txBody>
      </p:sp>
    </p:spTree>
    <p:extLst>
      <p:ext uri="{BB962C8B-B14F-4D97-AF65-F5344CB8AC3E}">
        <p14:creationId xmlns:p14="http://schemas.microsoft.com/office/powerpoint/2010/main" val="18219659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591D78-803A-044F-8A74-6907A32FF0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Cohort selection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7F4EAF8-0A1E-E54A-B190-4C722B61240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4918" y="2393497"/>
            <a:ext cx="5140008" cy="3671434"/>
          </a:xfrm>
        </p:spPr>
      </p:pic>
    </p:spTree>
    <p:extLst>
      <p:ext uri="{BB962C8B-B14F-4D97-AF65-F5344CB8AC3E}">
        <p14:creationId xmlns:p14="http://schemas.microsoft.com/office/powerpoint/2010/main" val="22228810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162118-D35E-2D46-88E2-EA04A54F6A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26E4DC-087F-9E40-BB92-740A2DB7DA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Logistic regression on in-hospital mortality</a:t>
            </a:r>
          </a:p>
          <a:p>
            <a:r>
              <a:rPr lang="en-US" dirty="0"/>
              <a:t>Covariates included:</a:t>
            </a:r>
          </a:p>
          <a:p>
            <a:pPr lvl="1"/>
            <a:r>
              <a:rPr lang="en-US" dirty="0"/>
              <a:t>age, gender, number of events, </a:t>
            </a:r>
            <a:r>
              <a:rPr lang="en-US" dirty="0" err="1"/>
              <a:t>etc</a:t>
            </a:r>
            <a:r>
              <a:rPr lang="en-US" dirty="0"/>
              <a:t>…</a:t>
            </a:r>
          </a:p>
          <a:p>
            <a:r>
              <a:rPr lang="en-US" dirty="0"/>
              <a:t>Code for reproducing the analysis is available at: </a:t>
            </a:r>
            <a:r>
              <a:rPr lang="en-US" dirty="0">
                <a:hlinkClick r:id="rId2"/>
              </a:rPr>
              <a:t>http://{your-favorite-code-repository}.com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83708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397EEC-C857-184B-8326-DE5ECDB688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Results (table)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EAF31B-9392-2045-92CA-5D8430411D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Shape 124">
            <a:extLst>
              <a:ext uri="{FF2B5EF4-FFF2-40B4-BE49-F238E27FC236}">
                <a16:creationId xmlns:a16="http://schemas.microsoft.com/office/drawing/2014/main" id="{8A02898B-057C-CF40-9AFF-84E51D1897B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32085881"/>
              </p:ext>
            </p:extLst>
          </p:nvPr>
        </p:nvGraphicFramePr>
        <p:xfrm>
          <a:off x="1606045" y="2501023"/>
          <a:ext cx="5937756" cy="3376026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20371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560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679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7660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57306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endParaRPr lang="sv-SE" sz="1300" u="none" strike="noStrike" cap="non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9396" marR="59396" marT="32668" marB="32668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sv-SE" sz="13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Hypoglycemia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sv-SE" sz="13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(n = xxx)</a:t>
                      </a:r>
                    </a:p>
                  </a:txBody>
                  <a:tcPr marL="59396" marR="59396" marT="32668" marB="32668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sv-SE" sz="13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 hypoglycemia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sv-SE" sz="13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(n = xxx)</a:t>
                      </a:r>
                    </a:p>
                  </a:txBody>
                  <a:tcPr marL="59396" marR="59396" marT="32668" marB="32668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sv-SE" sz="13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 value</a:t>
                      </a:r>
                    </a:p>
                  </a:txBody>
                  <a:tcPr marL="59396" marR="59396" marT="32668" marB="3266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49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sv-SE" sz="13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Age, </a:t>
                      </a:r>
                      <a:r>
                        <a:rPr lang="sv-SE" sz="13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years</a:t>
                      </a:r>
                      <a:endParaRPr lang="sv-SE" sz="13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9396" marR="59396" marT="32668" marB="32668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endParaRPr sz="13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9396" marR="59396" marT="32668" marB="32668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endParaRPr sz="13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9396" marR="59396" marT="32668" marB="32668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endParaRPr sz="13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9396" marR="59396" marT="32668" marB="3266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9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sv-SE" sz="13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Male sex, n (%)</a:t>
                      </a:r>
                    </a:p>
                  </a:txBody>
                  <a:tcPr marL="59396" marR="59396" marT="32668" marB="32668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endParaRPr sz="13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9396" marR="59396" marT="32668" marB="32668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endParaRPr sz="13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9396" marR="59396" marT="32668" marB="32668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endParaRPr sz="13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9396" marR="59396" marT="32668" marB="32668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49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sv-SE" sz="13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APACHE III score</a:t>
                      </a:r>
                    </a:p>
                  </a:txBody>
                  <a:tcPr marL="59396" marR="59396" marT="32668" marB="32668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endParaRPr sz="13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9396" marR="59396" marT="32668" marB="32668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endParaRPr sz="13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9396" marR="59396" marT="32668" marB="32668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endParaRPr sz="13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9396" marR="59396" marT="32668" marB="32668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49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sv-SE" sz="13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Diabetes, n (%)</a:t>
                      </a:r>
                    </a:p>
                  </a:txBody>
                  <a:tcPr marL="59396" marR="59396" marT="32668" marB="32668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endParaRPr sz="13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9396" marR="59396" marT="32668" marB="32668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endParaRPr sz="13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9396" marR="59396" marT="32668" marB="32668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endParaRPr sz="13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9396" marR="59396" marT="32668" marB="32668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4950">
                <a:tc>
                  <a:txBody>
                    <a:bodyPr/>
                    <a:lstStyle/>
                    <a:p>
                      <a:pPr marL="0" marR="0" lvl="0" indent="17780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sv-SE" sz="13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Type</a:t>
                      </a:r>
                      <a:r>
                        <a:rPr lang="sv-SE" sz="13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</a:t>
                      </a:r>
                    </a:p>
                  </a:txBody>
                  <a:tcPr marL="59396" marR="59396" marT="32668" marB="32668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endParaRPr sz="13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9396" marR="59396" marT="32668" marB="32668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endParaRPr sz="13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9396" marR="59396" marT="32668" marB="32668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endParaRPr sz="13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9396" marR="59396" marT="32668" marB="32668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4950">
                <a:tc>
                  <a:txBody>
                    <a:bodyPr/>
                    <a:lstStyle/>
                    <a:p>
                      <a:pPr marL="0" marR="0" lvl="0" indent="17780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sv-SE" sz="13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Type</a:t>
                      </a:r>
                      <a:r>
                        <a:rPr lang="sv-SE" sz="13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</a:t>
                      </a:r>
                    </a:p>
                  </a:txBody>
                  <a:tcPr marL="59396" marR="59396" marT="32668" marB="32668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endParaRPr sz="13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9396" marR="59396" marT="32668" marB="32668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endParaRPr sz="13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9396" marR="59396" marT="32668" marB="32668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endParaRPr sz="13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9396" marR="59396" marT="32668" marB="32668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4950">
                <a:tc>
                  <a:txBody>
                    <a:bodyPr/>
                    <a:lstStyle/>
                    <a:p>
                      <a:pPr marL="0" marR="0" lvl="0" indent="17780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sv-SE" sz="13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Unknown</a:t>
                      </a:r>
                    </a:p>
                  </a:txBody>
                  <a:tcPr marL="59396" marR="59396" marT="32668" marB="32668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endParaRPr sz="13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9396" marR="59396" marT="32668" marB="32668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endParaRPr sz="13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9396" marR="59396" marT="32668" marB="32668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endParaRPr sz="13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9396" marR="59396" marT="32668" marB="32668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49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sv-SE" sz="13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Liver disease</a:t>
                      </a:r>
                    </a:p>
                  </a:txBody>
                  <a:tcPr marL="59396" marR="59396" marT="32668" marB="32668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endParaRPr sz="13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9396" marR="59396" marT="32668" marB="32668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endParaRPr sz="13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9396" marR="59396" marT="32668" marB="32668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endParaRPr sz="13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9396" marR="59396" marT="32668" marB="32668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649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sv-SE" sz="13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Admission diagnosis</a:t>
                      </a:r>
                    </a:p>
                  </a:txBody>
                  <a:tcPr marL="59396" marR="59396" marT="32668" marB="32668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endParaRPr sz="13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9396" marR="59396" marT="32668" marB="32668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endParaRPr sz="13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9396" marR="59396" marT="32668" marB="32668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endParaRPr sz="13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9396" marR="59396" marT="32668" marB="32668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64950">
                <a:tc>
                  <a:txBody>
                    <a:bodyPr/>
                    <a:lstStyle/>
                    <a:p>
                      <a:pPr marL="0" marR="0" lvl="0" indent="17780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sv-SE" sz="13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Operative</a:t>
                      </a:r>
                    </a:p>
                  </a:txBody>
                  <a:tcPr marL="59396" marR="59396" marT="32668" marB="32668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endParaRPr sz="13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9396" marR="59396" marT="32668" marB="32668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endParaRPr sz="13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9396" marR="59396" marT="32668" marB="32668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endParaRPr sz="13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9396" marR="59396" marT="32668" marB="32668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64950">
                <a:tc>
                  <a:txBody>
                    <a:bodyPr/>
                    <a:lstStyle/>
                    <a:p>
                      <a:pPr marL="0" marR="0" lvl="0" indent="17780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sv-SE" sz="13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Non-operative</a:t>
                      </a:r>
                    </a:p>
                  </a:txBody>
                  <a:tcPr marL="59396" marR="59396" marT="32668" marB="32668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endParaRPr sz="13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9396" marR="59396" marT="32668" marB="32668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endParaRPr sz="13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9396" marR="59396" marT="32668" marB="32668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endParaRPr sz="13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9396" marR="59396" marT="32668" marB="32668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86653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241460-522B-BF40-A902-6E38501859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Results (figure)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78B83DDD-E8CD-FD4E-9D0F-E5EE6E1F52E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0287" y="2409825"/>
            <a:ext cx="4169269" cy="3802740"/>
          </a:xfrm>
        </p:spPr>
      </p:pic>
    </p:spTree>
    <p:extLst>
      <p:ext uri="{BB962C8B-B14F-4D97-AF65-F5344CB8AC3E}">
        <p14:creationId xmlns:p14="http://schemas.microsoft.com/office/powerpoint/2010/main" val="29771783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8CB235-8B8A-3E47-98E0-88C937694F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D08146-DEEF-8A4F-9C9E-351FB5BE9E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Promising results?</a:t>
            </a:r>
          </a:p>
          <a:p>
            <a:r>
              <a:rPr lang="en-US" dirty="0"/>
              <a:t>Limitations?</a:t>
            </a:r>
          </a:p>
        </p:txBody>
      </p:sp>
    </p:spTree>
    <p:extLst>
      <p:ext uri="{BB962C8B-B14F-4D97-AF65-F5344CB8AC3E}">
        <p14:creationId xmlns:p14="http://schemas.microsoft.com/office/powerpoint/2010/main" val="21422244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138A8A-8816-FC42-8476-1D18F83189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Future aims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C67D5D-5D2F-074D-880F-8E47FAAFFE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Plan to:</a:t>
            </a:r>
          </a:p>
          <a:p>
            <a:pPr lvl="1"/>
            <a:r>
              <a:rPr lang="en-US" dirty="0"/>
              <a:t>Adjust for A, B, C.</a:t>
            </a:r>
          </a:p>
          <a:p>
            <a:pPr lvl="1"/>
            <a:r>
              <a:rPr lang="en-US" dirty="0"/>
              <a:t>Try in subgroup D and E.</a:t>
            </a:r>
          </a:p>
        </p:txBody>
      </p:sp>
    </p:spTree>
    <p:extLst>
      <p:ext uri="{BB962C8B-B14F-4D97-AF65-F5344CB8AC3E}">
        <p14:creationId xmlns:p14="http://schemas.microsoft.com/office/powerpoint/2010/main" val="3556437075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71C241A9-A460-4AD1-916F-25308628A5B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{18D84F07-655F-D24A-BB33-C75CCFD922C8}tf10001120</Template>
  <TotalTime>36</TotalTime>
  <Words>184</Words>
  <Application>Microsoft Macintosh PowerPoint</Application>
  <PresentationFormat>On-screen Show (4:3)</PresentationFormat>
  <Paragraphs>47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Gill Sans MT</vt:lpstr>
      <vt:lpstr>Parcel</vt:lpstr>
      <vt:lpstr>Project title</vt:lpstr>
      <vt:lpstr>background</vt:lpstr>
      <vt:lpstr>Study aim</vt:lpstr>
      <vt:lpstr>Cohort selection</vt:lpstr>
      <vt:lpstr>Methods</vt:lpstr>
      <vt:lpstr>Results (table)</vt:lpstr>
      <vt:lpstr>Results (figure)</vt:lpstr>
      <vt:lpstr>Discussion</vt:lpstr>
      <vt:lpstr>Future aims</vt:lpstr>
      <vt:lpstr>Acknowledgements</vt:lpstr>
    </vt:vector>
  </TitlesOfParts>
  <Company/>
  <LinksUpToDate>false</LinksUpToDate>
  <SharedDoc>false</SharedDoc>
  <HyperlinksChanged>false</HyperlinksChanged>
  <AppVersion>16.0009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Tom Pollard</dc:creator>
  <cp:lastModifiedBy>Tom Pollard</cp:lastModifiedBy>
  <cp:revision>64</cp:revision>
  <dcterms:created xsi:type="dcterms:W3CDTF">2018-02-05T18:48:25Z</dcterms:created>
  <dcterms:modified xsi:type="dcterms:W3CDTF">2018-02-05T19:44:40Z</dcterms:modified>
</cp:coreProperties>
</file>